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>
      <p:cViewPr varScale="1">
        <p:scale>
          <a:sx n="84" d="100"/>
          <a:sy n="84" d="100"/>
        </p:scale>
        <p:origin x="2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7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7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7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7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014727"/>
            <a:ext cx="12192000" cy="2849880"/>
          </a:xfrm>
          <a:custGeom>
            <a:avLst/>
            <a:gdLst>
              <a:gd name="connsiteX0" fmla="*/ 0 w 12192000"/>
              <a:gd name="connsiteY0" fmla="*/ 2849880 h 2849880"/>
              <a:gd name="connsiteX1" fmla="*/ 12192000 w 12192000"/>
              <a:gd name="connsiteY1" fmla="*/ 2849880 h 2849880"/>
              <a:gd name="connsiteX2" fmla="*/ 12192000 w 12192000"/>
              <a:gd name="connsiteY2" fmla="*/ 0 h 2849880"/>
              <a:gd name="connsiteX3" fmla="*/ 0 w 12192000"/>
              <a:gd name="connsiteY3" fmla="*/ 0 h 2849880"/>
              <a:gd name="connsiteX4" fmla="*/ 0 w 12192000"/>
              <a:gd name="connsiteY4" fmla="*/ 2849880 h 2849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2849880">
                <a:moveTo>
                  <a:pt x="0" y="2849880"/>
                </a:moveTo>
                <a:lnTo>
                  <a:pt x="12192000" y="2849880"/>
                </a:lnTo>
                <a:lnTo>
                  <a:pt x="12192000" y="0"/>
                </a:lnTo>
                <a:lnTo>
                  <a:pt x="0" y="0"/>
                </a:lnTo>
                <a:lnTo>
                  <a:pt x="0" y="2849880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2663951"/>
            <a:ext cx="1097280" cy="541020"/>
          </a:xfrm>
          <a:custGeom>
            <a:avLst/>
            <a:gdLst>
              <a:gd name="connsiteX0" fmla="*/ 0 w 1097280"/>
              <a:gd name="connsiteY0" fmla="*/ 541020 h 541020"/>
              <a:gd name="connsiteX1" fmla="*/ 1097280 w 1097280"/>
              <a:gd name="connsiteY1" fmla="*/ 541020 h 541020"/>
              <a:gd name="connsiteX2" fmla="*/ 1097280 w 1097280"/>
              <a:gd name="connsiteY2" fmla="*/ 0 h 541020"/>
              <a:gd name="connsiteX3" fmla="*/ 0 w 1097280"/>
              <a:gd name="connsiteY3" fmla="*/ 0 h 541020"/>
              <a:gd name="connsiteX4" fmla="*/ 0 w 1097280"/>
              <a:gd name="connsiteY4" fmla="*/ 54102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0" h="541020">
                <a:moveTo>
                  <a:pt x="0" y="541020"/>
                </a:moveTo>
                <a:lnTo>
                  <a:pt x="1097280" y="541020"/>
                </a:lnTo>
                <a:lnTo>
                  <a:pt x="1097280" y="0"/>
                </a:lnTo>
                <a:lnTo>
                  <a:pt x="0" y="0"/>
                </a:lnTo>
                <a:lnTo>
                  <a:pt x="0" y="541020"/>
                </a:lnTo>
              </a:path>
            </a:pathLst>
          </a:custGeom>
          <a:solidFill>
            <a:srgbClr val="D6E0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99360" y="2663951"/>
            <a:ext cx="9692640" cy="541020"/>
          </a:xfrm>
          <a:custGeom>
            <a:avLst/>
            <a:gdLst>
              <a:gd name="connsiteX0" fmla="*/ 0 w 9692640"/>
              <a:gd name="connsiteY0" fmla="*/ 541020 h 541020"/>
              <a:gd name="connsiteX1" fmla="*/ 9692639 w 9692640"/>
              <a:gd name="connsiteY1" fmla="*/ 541020 h 541020"/>
              <a:gd name="connsiteX2" fmla="*/ 9692639 w 9692640"/>
              <a:gd name="connsiteY2" fmla="*/ 0 h 541020"/>
              <a:gd name="connsiteX3" fmla="*/ 0 w 9692640"/>
              <a:gd name="connsiteY3" fmla="*/ 0 h 541020"/>
              <a:gd name="connsiteX4" fmla="*/ 0 w 9692640"/>
              <a:gd name="connsiteY4" fmla="*/ 54102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92640" h="541020">
                <a:moveTo>
                  <a:pt x="0" y="541020"/>
                </a:moveTo>
                <a:lnTo>
                  <a:pt x="9692639" y="541020"/>
                </a:lnTo>
                <a:lnTo>
                  <a:pt x="9692639" y="0"/>
                </a:lnTo>
                <a:lnTo>
                  <a:pt x="0" y="0"/>
                </a:lnTo>
                <a:lnTo>
                  <a:pt x="0" y="541020"/>
                </a:lnTo>
              </a:path>
            </a:pathLst>
          </a:custGeom>
          <a:solidFill>
            <a:srgbClr val="D6E0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779520" y="2385060"/>
            <a:ext cx="4632960" cy="1098804"/>
          </a:xfrm>
          <a:custGeom>
            <a:avLst/>
            <a:gdLst>
              <a:gd name="connsiteX0" fmla="*/ 0 w 4632960"/>
              <a:gd name="connsiteY0" fmla="*/ 1098804 h 1098804"/>
              <a:gd name="connsiteX1" fmla="*/ 4632960 w 4632960"/>
              <a:gd name="connsiteY1" fmla="*/ 1098804 h 1098804"/>
              <a:gd name="connsiteX2" fmla="*/ 4632960 w 4632960"/>
              <a:gd name="connsiteY2" fmla="*/ 0 h 1098804"/>
              <a:gd name="connsiteX3" fmla="*/ 0 w 4632960"/>
              <a:gd name="connsiteY3" fmla="*/ 0 h 1098804"/>
              <a:gd name="connsiteX4" fmla="*/ 0 w 4632960"/>
              <a:gd name="connsiteY4" fmla="*/ 1098804 h 1098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32960" h="1098804">
                <a:moveTo>
                  <a:pt x="0" y="1098804"/>
                </a:moveTo>
                <a:lnTo>
                  <a:pt x="4632960" y="1098804"/>
                </a:lnTo>
                <a:lnTo>
                  <a:pt x="4632960" y="0"/>
                </a:lnTo>
                <a:lnTo>
                  <a:pt x="0" y="0"/>
                </a:lnTo>
                <a:lnTo>
                  <a:pt x="0" y="1098804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3860800" y="2336800"/>
            <a:ext cx="43561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600"/>
              </a:lnSpc>
              <a:tabLst/>
            </a:pPr>
            <a:r>
              <a:rPr lang="en-US" altLang="zh-CN" sz="6600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数据可视化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95172" y="1562100"/>
            <a:ext cx="10177271" cy="5283200"/>
          </a:xfrm>
          <a:custGeom>
            <a:avLst/>
            <a:gdLst>
              <a:gd name="connsiteX0" fmla="*/ 0 w 10177271"/>
              <a:gd name="connsiteY0" fmla="*/ 0 h 5283200"/>
              <a:gd name="connsiteX1" fmla="*/ 10177271 w 10177271"/>
              <a:gd name="connsiteY1" fmla="*/ 0 h 5283200"/>
              <a:gd name="connsiteX2" fmla="*/ 10177271 w 10177271"/>
              <a:gd name="connsiteY2" fmla="*/ 5283200 h 5283200"/>
              <a:gd name="connsiteX3" fmla="*/ 0 w 10177271"/>
              <a:gd name="connsiteY3" fmla="*/ 5283200 h 5283200"/>
              <a:gd name="connsiteX4" fmla="*/ 0 w 10177271"/>
              <a:gd name="connsiteY4" fmla="*/ 0 h 5283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77271" h="5283200">
                <a:moveTo>
                  <a:pt x="0" y="0"/>
                </a:moveTo>
                <a:lnTo>
                  <a:pt x="10177271" y="0"/>
                </a:lnTo>
                <a:lnTo>
                  <a:pt x="10177271" y="5283200"/>
                </a:lnTo>
                <a:lnTo>
                  <a:pt x="0" y="5283200"/>
                </a:lnTo>
                <a:lnTo>
                  <a:pt x="0" y="0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7700" y="6604000"/>
            <a:ext cx="393700" cy="254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75300" y="66167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75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2800" y="342900"/>
            <a:ext cx="10007600" cy="627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dirty="0" smtClean="0"/>
              <a:t>			</a:t>
            </a:r>
            <a:endParaRPr lang="en-US" altLang="zh-CN" sz="2700" dirty="0" smtClean="0">
              <a:solidFill>
                <a:srgbClr val="1E4772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</a:t>
            </a: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绘制散点图，子图</a:t>
            </a:r>
            <a:r>
              <a:rPr lang="en-US" altLang="zh-CN" sz="27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plt.subplot(1,2,2)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设置子图有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个，即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行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列，再画右边的第二个</a:t>
            </a:r>
          </a:p>
          <a:p>
            <a:pPr>
              <a:lnSpc>
                <a:spcPts val="34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range(len(Species)):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#x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和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轴交换一下位置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plt.scatter(iris.loc[iris.Species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Species[i],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'Petal.Width'],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iris.loc[iris.Species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Species[i],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'Petal.Length'],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35,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colors[i],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label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Species[i])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添加轴标签和标题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plt.title(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'Width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Length')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plt.xlabel(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'Petal.Width')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plt.ylabel(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'Petal.Length')</a:t>
            </a:r>
          </a:p>
          <a:p>
            <a:pPr>
              <a:lnSpc>
                <a:spcPts val="34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plt.grid(True,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linestyle='--',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alpha=0.8)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设置网格线</a:t>
            </a:r>
          </a:p>
          <a:p>
            <a:pPr>
              <a:lnSpc>
                <a:spcPts val="3400"/>
              </a:lnSpc>
              <a:tabLst>
                <a:tab pos="266700" algn="l"/>
                <a:tab pos="5461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plt.legend(loc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'lower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right')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添加图例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79500" y="6540500"/>
            <a:ext cx="1244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plt.show()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27803" y="2767583"/>
            <a:ext cx="772668" cy="954024"/>
          </a:xfrm>
          <a:custGeom>
            <a:avLst/>
            <a:gdLst>
              <a:gd name="connsiteX0" fmla="*/ 25146 w 772668"/>
              <a:gd name="connsiteY0" fmla="*/ 477011 h 954024"/>
              <a:gd name="connsiteX1" fmla="*/ 386334 w 772668"/>
              <a:gd name="connsiteY1" fmla="*/ 25145 h 954024"/>
              <a:gd name="connsiteX2" fmla="*/ 747522 w 772668"/>
              <a:gd name="connsiteY2" fmla="*/ 477011 h 954024"/>
              <a:gd name="connsiteX3" fmla="*/ 386334 w 772668"/>
              <a:gd name="connsiteY3" fmla="*/ 928877 h 954024"/>
              <a:gd name="connsiteX4" fmla="*/ 25146 w 772668"/>
              <a:gd name="connsiteY4" fmla="*/ 477011 h 954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2668" h="954024">
                <a:moveTo>
                  <a:pt x="25146" y="477011"/>
                </a:moveTo>
                <a:cubicBezTo>
                  <a:pt x="25146" y="227457"/>
                  <a:pt x="186817" y="25145"/>
                  <a:pt x="386334" y="25145"/>
                </a:cubicBezTo>
                <a:cubicBezTo>
                  <a:pt x="585851" y="25145"/>
                  <a:pt x="747522" y="227457"/>
                  <a:pt x="747522" y="477011"/>
                </a:cubicBezTo>
                <a:cubicBezTo>
                  <a:pt x="747522" y="726567"/>
                  <a:pt x="585851" y="928877"/>
                  <a:pt x="386334" y="928877"/>
                </a:cubicBezTo>
                <a:cubicBezTo>
                  <a:pt x="186817" y="928877"/>
                  <a:pt x="25146" y="726567"/>
                  <a:pt x="25146" y="477011"/>
                </a:cubicBez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694676" y="2715768"/>
            <a:ext cx="772668" cy="871727"/>
          </a:xfrm>
          <a:custGeom>
            <a:avLst/>
            <a:gdLst>
              <a:gd name="connsiteX0" fmla="*/ 25145 w 772668"/>
              <a:gd name="connsiteY0" fmla="*/ 435863 h 871727"/>
              <a:gd name="connsiteX1" fmla="*/ 386333 w 772668"/>
              <a:gd name="connsiteY1" fmla="*/ 25145 h 871727"/>
              <a:gd name="connsiteX2" fmla="*/ 747521 w 772668"/>
              <a:gd name="connsiteY2" fmla="*/ 435863 h 871727"/>
              <a:gd name="connsiteX3" fmla="*/ 386333 w 772668"/>
              <a:gd name="connsiteY3" fmla="*/ 846581 h 871727"/>
              <a:gd name="connsiteX4" fmla="*/ 25145 w 772668"/>
              <a:gd name="connsiteY4" fmla="*/ 435863 h 871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2668" h="871727">
                <a:moveTo>
                  <a:pt x="25145" y="435863"/>
                </a:moveTo>
                <a:cubicBezTo>
                  <a:pt x="25145" y="209041"/>
                  <a:pt x="186817" y="25145"/>
                  <a:pt x="386333" y="25145"/>
                </a:cubicBezTo>
                <a:cubicBezTo>
                  <a:pt x="585851" y="25145"/>
                  <a:pt x="747521" y="209041"/>
                  <a:pt x="747521" y="435863"/>
                </a:cubicBezTo>
                <a:cubicBezTo>
                  <a:pt x="747521" y="662685"/>
                  <a:pt x="585851" y="846581"/>
                  <a:pt x="386333" y="846581"/>
                </a:cubicBezTo>
                <a:cubicBezTo>
                  <a:pt x="186817" y="846581"/>
                  <a:pt x="25145" y="662685"/>
                  <a:pt x="25145" y="435863"/>
                </a:cubicBez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7900" y="762000"/>
            <a:ext cx="7696200" cy="5765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07700" y="6604000"/>
            <a:ext cx="393700" cy="254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75300" y="66167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76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3300" y="863600"/>
            <a:ext cx="5600700" cy="54991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07700" y="6604000"/>
            <a:ext cx="393700" cy="254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75300" y="66167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77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2800" y="254000"/>
            <a:ext cx="4154984" cy="1790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1092200" algn="l"/>
              </a:tabLst>
            </a:pPr>
            <a:r>
              <a:rPr lang="en-US" altLang="zh-CN" dirty="0" smtClean="0"/>
              <a:t>	</a:t>
            </a:r>
            <a:endParaRPr lang="en-US" altLang="zh-CN" sz="2700" dirty="0" smtClean="0">
              <a:solidFill>
                <a:srgbClr val="1E4772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092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作业：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092200" algn="l"/>
              </a:tabLst>
            </a:pPr>
            <a:r>
              <a:rPr lang="zh-CN" altLang="en-US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自由</a:t>
            </a:r>
            <a:r>
              <a:rPr lang="en-US" altLang="zh-CN" sz="2402" dirty="0" err="1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使用</a:t>
            </a:r>
            <a:r>
              <a:rPr lang="en-US" altLang="zh-CN" sz="2402" dirty="0" err="1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IRIS</a:t>
            </a:r>
            <a:r>
              <a:rPr lang="en-US" altLang="zh-CN" sz="2402" dirty="0" err="1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数据集</a:t>
            </a:r>
            <a:r>
              <a:rPr lang="en-US" altLang="zh-CN" sz="2400" dirty="0" err="1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形成散点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01800"/>
            <a:ext cx="5359400" cy="3835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1701800"/>
            <a:ext cx="5499100" cy="4114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07700" y="6604000"/>
            <a:ext cx="393700" cy="254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75300" y="66167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78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3200" y="3619500"/>
            <a:ext cx="3810000" cy="2844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3700" y="3619500"/>
            <a:ext cx="4394200" cy="2832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07700" y="6604000"/>
            <a:ext cx="393700" cy="254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75300" y="66167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67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12800" y="241300"/>
            <a:ext cx="10785004" cy="33547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622300" algn="l"/>
                <a:tab pos="1092200" algn="l"/>
              </a:tabLst>
            </a:pPr>
            <a:r>
              <a:rPr lang="en-US" altLang="zh-CN" dirty="0" smtClean="0"/>
              <a:t>		</a:t>
            </a:r>
            <a:endParaRPr lang="en-US" altLang="zh-CN" sz="2700" dirty="0" smtClean="0">
              <a:solidFill>
                <a:srgbClr val="1E4772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6223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散点图一般用在两组（多组）数据对比时，用这两组数据分别构成多个坐标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622300" algn="l"/>
                <a:tab pos="1092200" algn="l"/>
              </a:tabLst>
            </a:pP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点，考察坐标点的分布，便可以判断两组变量之间是否存在某种关联或者是属于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622300" algn="l"/>
                <a:tab pos="10922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不同的分类，或是根据坐标点的分布模式总结出其它规律。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6223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散点图的值由点在图中的位置表示。类别由图中的不同标记表示。散点图通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622300" algn="l"/>
                <a:tab pos="10922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常用于比较跨类别的聚合数据。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21436" y="1545336"/>
            <a:ext cx="10549128" cy="1142999"/>
          </a:xfrm>
          <a:custGeom>
            <a:avLst/>
            <a:gdLst>
              <a:gd name="connsiteX0" fmla="*/ 0 w 10549128"/>
              <a:gd name="connsiteY0" fmla="*/ 1142999 h 1142999"/>
              <a:gd name="connsiteX1" fmla="*/ 10549128 w 10549128"/>
              <a:gd name="connsiteY1" fmla="*/ 1142999 h 1142999"/>
              <a:gd name="connsiteX2" fmla="*/ 10549128 w 10549128"/>
              <a:gd name="connsiteY2" fmla="*/ 0 h 1142999"/>
              <a:gd name="connsiteX3" fmla="*/ 0 w 10549128"/>
              <a:gd name="connsiteY3" fmla="*/ 0 h 1142999"/>
              <a:gd name="connsiteX4" fmla="*/ 0 w 10549128"/>
              <a:gd name="connsiteY4" fmla="*/ 1142999 h 1142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549128" h="1142999">
                <a:moveTo>
                  <a:pt x="0" y="1142999"/>
                </a:moveTo>
                <a:lnTo>
                  <a:pt x="10549128" y="1142999"/>
                </a:lnTo>
                <a:lnTo>
                  <a:pt x="10549128" y="0"/>
                </a:lnTo>
                <a:lnTo>
                  <a:pt x="0" y="0"/>
                </a:lnTo>
                <a:lnTo>
                  <a:pt x="0" y="1142999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7700" y="6604000"/>
            <a:ext cx="393700" cy="254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46200" y="2997200"/>
            <a:ext cx="1778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dirty="0" smtClean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⚫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dirty="0" smtClean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⚫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dirty="0" smtClean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⚫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⚫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⚫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⚫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6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⚫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89100" y="3022600"/>
            <a:ext cx="9245600" cy="394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886200" algn="l"/>
              </a:tabLst>
            </a:pPr>
            <a:r>
              <a:rPr lang="en-US" altLang="zh-CN" sz="2004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x,y</a:t>
            </a:r>
            <a:r>
              <a:rPr lang="en-US" altLang="zh-CN" sz="2004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为散点的坐标位置，不可缺少；</a:t>
            </a:r>
          </a:p>
          <a:p>
            <a:pPr>
              <a:lnSpc>
                <a:spcPts val="2300"/>
              </a:lnSpc>
              <a:tabLst>
                <a:tab pos="3886200" algn="l"/>
              </a:tabLst>
            </a:pPr>
            <a:r>
              <a:rPr lang="en-US" altLang="zh-CN" sz="2004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s</a:t>
            </a:r>
            <a:r>
              <a:rPr lang="en-US" altLang="zh-CN" sz="2004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：指定散点图点的大小，默认为</a:t>
            </a:r>
            <a:r>
              <a:rPr lang="en-US" altLang="zh-CN" sz="2004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20</a:t>
            </a:r>
            <a:r>
              <a:rPr lang="en-US" altLang="zh-CN" sz="2004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。通过传入新的变量，可以实现气泡图的绘制；</a:t>
            </a:r>
          </a:p>
          <a:p>
            <a:pPr>
              <a:lnSpc>
                <a:spcPts val="2400"/>
              </a:lnSpc>
              <a:tabLst>
                <a:tab pos="3886200" algn="l"/>
              </a:tabLst>
            </a:pPr>
            <a:r>
              <a:rPr lang="en-US" altLang="zh-CN" sz="2004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004" dirty="0" smtClean="0">
                <a:solidFill>
                  <a:srgbClr val="FF0000"/>
                </a:solidFill>
                <a:latin typeface="微软雅黑" pitchFamily="18" charset="0"/>
                <a:cs typeface="微软雅黑" pitchFamily="18" charset="0"/>
              </a:rPr>
              <a:t>：指定散点图点的颜色，默认为蓝色；</a:t>
            </a:r>
          </a:p>
          <a:p>
            <a:pPr>
              <a:lnSpc>
                <a:spcPts val="2400"/>
              </a:lnSpc>
              <a:tabLst>
                <a:tab pos="3886200" algn="l"/>
              </a:tabLst>
            </a:pP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marker</a:t>
            </a:r>
            <a:r>
              <a:rPr lang="en-US" altLang="zh-CN" sz="200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：指定散点图点的形状，默认为圆形；</a:t>
            </a:r>
          </a:p>
          <a:p>
            <a:pPr>
              <a:lnSpc>
                <a:spcPts val="2400"/>
              </a:lnSpc>
              <a:tabLst>
                <a:tab pos="3886200" algn="l"/>
              </a:tabLst>
            </a:pP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alpha</a:t>
            </a:r>
            <a:r>
              <a:rPr lang="en-US" altLang="zh-CN" sz="200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：设置散点的透明度；</a:t>
            </a:r>
          </a:p>
          <a:p>
            <a:pPr>
              <a:lnSpc>
                <a:spcPts val="2400"/>
              </a:lnSpc>
              <a:tabLst>
                <a:tab pos="3886200" algn="l"/>
              </a:tabLst>
            </a:pPr>
            <a:r>
              <a:rPr lang="en-US" altLang="zh-CN" sz="2004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linewidths</a:t>
            </a:r>
            <a:r>
              <a:rPr lang="en-US" altLang="zh-CN" sz="2004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：设置散点边界线的宽度；</a:t>
            </a:r>
          </a:p>
          <a:p>
            <a:pPr>
              <a:lnSpc>
                <a:spcPts val="2400"/>
              </a:lnSpc>
              <a:tabLst>
                <a:tab pos="3886200" algn="l"/>
              </a:tabLst>
            </a:pPr>
            <a:r>
              <a:rPr lang="en-US" altLang="zh-CN" sz="2006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edgecolors</a:t>
            </a:r>
            <a:r>
              <a:rPr lang="en-US" altLang="zh-CN" sz="2006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：设置散点边界线的颜色。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8862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68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12800" y="203200"/>
            <a:ext cx="9613209" cy="25468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88900" algn="l"/>
                <a:tab pos="1092200" algn="l"/>
              </a:tabLst>
            </a:pPr>
            <a:r>
              <a:rPr lang="en-US" altLang="zh-CN" dirty="0" smtClean="0"/>
              <a:t>		</a:t>
            </a:r>
            <a:endParaRPr lang="en-US" altLang="zh-CN" sz="2700" dirty="0" smtClean="0">
              <a:solidFill>
                <a:srgbClr val="1E4772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88900" algn="l"/>
                <a:tab pos="1092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使用</a:t>
            </a:r>
            <a:r>
              <a:rPr lang="en-US" altLang="zh-CN" sz="27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scatter</a:t>
            </a: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函数来绘制散点图，常用的参数如下：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889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plt.scatter(x,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20,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None,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marker=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'o',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alpha=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None,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linewidths=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None,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889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edgecolors=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None)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1500" y="1765300"/>
            <a:ext cx="5588000" cy="4051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07700" y="6604000"/>
            <a:ext cx="393700" cy="254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75300" y="66167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69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2800" y="165100"/>
            <a:ext cx="4308872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1092200" algn="l"/>
              </a:tabLst>
            </a:pPr>
            <a:r>
              <a:rPr lang="en-US" altLang="zh-CN" dirty="0" smtClean="0"/>
              <a:t>	</a:t>
            </a:r>
            <a:endParaRPr lang="en-US" altLang="zh-CN" sz="2700" dirty="0" smtClean="0">
              <a:solidFill>
                <a:srgbClr val="1E4772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092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示例：鸢尾花的分类问题。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7700" y="6604000"/>
            <a:ext cx="393700" cy="254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485900"/>
            <a:ext cx="121920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75300" y="66167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70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2800" y="165100"/>
            <a:ext cx="4308872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1092200" algn="l"/>
              </a:tabLst>
            </a:pPr>
            <a:r>
              <a:rPr lang="en-US" altLang="zh-CN" dirty="0" smtClean="0"/>
              <a:t>	</a:t>
            </a:r>
            <a:endParaRPr lang="en-US" altLang="zh-CN" sz="2700" dirty="0" smtClean="0">
              <a:solidFill>
                <a:srgbClr val="1E4772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092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示例：鸢尾花的分类问题。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4900" y="2184400"/>
            <a:ext cx="7061200" cy="3606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07700" y="6604000"/>
            <a:ext cx="393700" cy="254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75300" y="66167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71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12800" y="165100"/>
            <a:ext cx="4308872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1092200" algn="l"/>
              </a:tabLst>
            </a:pPr>
            <a:r>
              <a:rPr lang="en-US" altLang="zh-CN" dirty="0" smtClean="0"/>
              <a:t>	</a:t>
            </a:r>
            <a:endParaRPr lang="en-US" altLang="zh-CN" sz="2700" dirty="0" smtClean="0">
              <a:solidFill>
                <a:srgbClr val="1E4772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092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示例：鸢尾花的分类问题。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72300" y="673100"/>
            <a:ext cx="5156200" cy="6184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75300" y="66167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72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12800" y="292100"/>
            <a:ext cx="6147517" cy="4829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190500" algn="l"/>
                <a:tab pos="596900" algn="l"/>
                <a:tab pos="1092200" algn="l"/>
              </a:tabLst>
            </a:pPr>
            <a:r>
              <a:rPr lang="en-US" altLang="zh-CN" dirty="0" smtClean="0"/>
              <a:t>			</a:t>
            </a:r>
            <a:endParaRPr lang="en-US" altLang="zh-CN" sz="2700" dirty="0" smtClean="0">
              <a:solidFill>
                <a:srgbClr val="1E4772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90500" algn="l"/>
                <a:tab pos="596900" algn="l"/>
                <a:tab pos="1092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示例：鸢尾花的分类问题。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90500" algn="l"/>
                <a:tab pos="5969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数据来自于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IRIS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数据集，该数据有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150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行，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90500" algn="l"/>
                <a:tab pos="5969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每一行有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5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个数据，分别代表花萼长度、花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90500" algn="l"/>
                <a:tab pos="5969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萼宽度、花瓣长度、花瓣宽度和种类。种类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90500" algn="l"/>
                <a:tab pos="5969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共有三种，分别是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Iris-Setosa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（山鸢尾）、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90500" algn="l"/>
                <a:tab pos="5969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Iris-Versicolour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（杂色鸢尾），以及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Iris-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90500" algn="l"/>
                <a:tab pos="5969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Virginica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（维吉尼亚鸢尾）。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95172" y="1562100"/>
            <a:ext cx="10177271" cy="4494276"/>
          </a:xfrm>
          <a:custGeom>
            <a:avLst/>
            <a:gdLst>
              <a:gd name="connsiteX0" fmla="*/ 0 w 10177271"/>
              <a:gd name="connsiteY0" fmla="*/ 4494276 h 4494276"/>
              <a:gd name="connsiteX1" fmla="*/ 10177271 w 10177271"/>
              <a:gd name="connsiteY1" fmla="*/ 4494276 h 4494276"/>
              <a:gd name="connsiteX2" fmla="*/ 10177271 w 10177271"/>
              <a:gd name="connsiteY2" fmla="*/ 0 h 4494276"/>
              <a:gd name="connsiteX3" fmla="*/ 0 w 10177271"/>
              <a:gd name="connsiteY3" fmla="*/ 0 h 4494276"/>
              <a:gd name="connsiteX4" fmla="*/ 0 w 10177271"/>
              <a:gd name="connsiteY4" fmla="*/ 4494276 h 449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77271" h="4494276">
                <a:moveTo>
                  <a:pt x="0" y="4494276"/>
                </a:moveTo>
                <a:lnTo>
                  <a:pt x="10177271" y="4494276"/>
                </a:lnTo>
                <a:lnTo>
                  <a:pt x="10177271" y="0"/>
                </a:lnTo>
                <a:lnTo>
                  <a:pt x="0" y="0"/>
                </a:lnTo>
                <a:lnTo>
                  <a:pt x="0" y="4494276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7700" y="6604000"/>
            <a:ext cx="393700" cy="254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75300" y="6616700"/>
            <a:ext cx="60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73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12800" y="850900"/>
            <a:ext cx="2755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</a:t>
            </a: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从文件读入数据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79500" y="1625600"/>
            <a:ext cx="1497205" cy="4437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#demo06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：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79500" y="2171700"/>
            <a:ext cx="25146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import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numpy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import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pandas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pd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79500" y="3048000"/>
            <a:ext cx="37846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import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matplotlib.pyplot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fig,ax=plt.subplots()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79500" y="3822700"/>
            <a:ext cx="1435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读取数据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079500" y="4254500"/>
            <a:ext cx="5219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BasePath='c:\\code'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#cvs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文件的保存路径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079500" y="4787900"/>
            <a:ext cx="4902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iris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pd.read_csv(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BasePath+'\\iris.csv')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079500" y="5156200"/>
            <a:ext cx="55118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colors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[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'r',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'y',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'b']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定义三种散点的颜色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Species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iris.Species.unique()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对类别去重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54508"/>
            <a:ext cx="609600" cy="237744"/>
          </a:xfrm>
          <a:custGeom>
            <a:avLst/>
            <a:gdLst>
              <a:gd name="connsiteX0" fmla="*/ 0 w 609600"/>
              <a:gd name="connsiteY0" fmla="*/ 237743 h 237744"/>
              <a:gd name="connsiteX1" fmla="*/ 609600 w 609600"/>
              <a:gd name="connsiteY1" fmla="*/ 237743 h 237744"/>
              <a:gd name="connsiteX2" fmla="*/ 609600 w 609600"/>
              <a:gd name="connsiteY2" fmla="*/ 0 h 237744"/>
              <a:gd name="connsiteX3" fmla="*/ 0 w 609600"/>
              <a:gd name="connsiteY3" fmla="*/ 0 h 237744"/>
              <a:gd name="connsiteX4" fmla="*/ 0 w 609600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237744">
                <a:moveTo>
                  <a:pt x="0" y="237743"/>
                </a:moveTo>
                <a:lnTo>
                  <a:pt x="609600" y="237743"/>
                </a:lnTo>
                <a:lnTo>
                  <a:pt x="609600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190744" y="254508"/>
            <a:ext cx="7001256" cy="237744"/>
          </a:xfrm>
          <a:custGeom>
            <a:avLst/>
            <a:gdLst>
              <a:gd name="connsiteX0" fmla="*/ 0 w 7001256"/>
              <a:gd name="connsiteY0" fmla="*/ 237743 h 237744"/>
              <a:gd name="connsiteX1" fmla="*/ 7001255 w 7001256"/>
              <a:gd name="connsiteY1" fmla="*/ 237743 h 237744"/>
              <a:gd name="connsiteX2" fmla="*/ 7001255 w 7001256"/>
              <a:gd name="connsiteY2" fmla="*/ 0 h 237744"/>
              <a:gd name="connsiteX3" fmla="*/ 0 w 7001256"/>
              <a:gd name="connsiteY3" fmla="*/ 0 h 237744"/>
              <a:gd name="connsiteX4" fmla="*/ 0 w 7001256"/>
              <a:gd name="connsiteY4" fmla="*/ 237743 h 237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01256" h="237744">
                <a:moveTo>
                  <a:pt x="0" y="237743"/>
                </a:moveTo>
                <a:lnTo>
                  <a:pt x="7001255" y="237743"/>
                </a:lnTo>
                <a:lnTo>
                  <a:pt x="7001255" y="0"/>
                </a:lnTo>
                <a:lnTo>
                  <a:pt x="0" y="0"/>
                </a:lnTo>
                <a:lnTo>
                  <a:pt x="0" y="237743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567159" y="6621779"/>
            <a:ext cx="624840" cy="236219"/>
          </a:xfrm>
          <a:custGeom>
            <a:avLst/>
            <a:gdLst>
              <a:gd name="connsiteX0" fmla="*/ 0 w 624840"/>
              <a:gd name="connsiteY0" fmla="*/ 236219 h 236219"/>
              <a:gd name="connsiteX1" fmla="*/ 624840 w 624840"/>
              <a:gd name="connsiteY1" fmla="*/ 236219 h 236219"/>
              <a:gd name="connsiteX2" fmla="*/ 624840 w 624840"/>
              <a:gd name="connsiteY2" fmla="*/ 0 h 236219"/>
              <a:gd name="connsiteX3" fmla="*/ 0 w 624840"/>
              <a:gd name="connsiteY3" fmla="*/ 0 h 236219"/>
              <a:gd name="connsiteX4" fmla="*/ 0 w 62484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4840" h="236219">
                <a:moveTo>
                  <a:pt x="0" y="236219"/>
                </a:moveTo>
                <a:lnTo>
                  <a:pt x="624840" y="236219"/>
                </a:lnTo>
                <a:lnTo>
                  <a:pt x="62484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0" y="6621779"/>
            <a:ext cx="10439400" cy="236219"/>
          </a:xfrm>
          <a:custGeom>
            <a:avLst/>
            <a:gdLst>
              <a:gd name="connsiteX0" fmla="*/ 0 w 10439400"/>
              <a:gd name="connsiteY0" fmla="*/ 236219 h 236219"/>
              <a:gd name="connsiteX1" fmla="*/ 10439400 w 10439400"/>
              <a:gd name="connsiteY1" fmla="*/ 236219 h 236219"/>
              <a:gd name="connsiteX2" fmla="*/ 10439400 w 10439400"/>
              <a:gd name="connsiteY2" fmla="*/ 0 h 236219"/>
              <a:gd name="connsiteX3" fmla="*/ 0 w 10439400"/>
              <a:gd name="connsiteY3" fmla="*/ 0 h 236219"/>
              <a:gd name="connsiteX4" fmla="*/ 0 w 10439400"/>
              <a:gd name="connsiteY4" fmla="*/ 236219 h 236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39400" h="236219">
                <a:moveTo>
                  <a:pt x="0" y="236219"/>
                </a:moveTo>
                <a:lnTo>
                  <a:pt x="10439400" y="236219"/>
                </a:lnTo>
                <a:lnTo>
                  <a:pt x="10439400" y="0"/>
                </a:lnTo>
                <a:lnTo>
                  <a:pt x="0" y="0"/>
                </a:lnTo>
                <a:lnTo>
                  <a:pt x="0" y="236219"/>
                </a:lnTo>
              </a:path>
            </a:pathLst>
          </a:custGeom>
          <a:solidFill>
            <a:srgbClr val="04487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95172" y="1562100"/>
            <a:ext cx="10177271" cy="4936235"/>
          </a:xfrm>
          <a:custGeom>
            <a:avLst/>
            <a:gdLst>
              <a:gd name="connsiteX0" fmla="*/ 0 w 10177271"/>
              <a:gd name="connsiteY0" fmla="*/ 4936235 h 4936235"/>
              <a:gd name="connsiteX1" fmla="*/ 10177271 w 10177271"/>
              <a:gd name="connsiteY1" fmla="*/ 4936235 h 4936235"/>
              <a:gd name="connsiteX2" fmla="*/ 10177271 w 10177271"/>
              <a:gd name="connsiteY2" fmla="*/ 0 h 4936235"/>
              <a:gd name="connsiteX3" fmla="*/ 0 w 10177271"/>
              <a:gd name="connsiteY3" fmla="*/ 0 h 4936235"/>
              <a:gd name="connsiteX4" fmla="*/ 0 w 10177271"/>
              <a:gd name="connsiteY4" fmla="*/ 4936235 h 4936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77271" h="4936235">
                <a:moveTo>
                  <a:pt x="0" y="4936235"/>
                </a:moveTo>
                <a:lnTo>
                  <a:pt x="10177271" y="4936235"/>
                </a:lnTo>
                <a:lnTo>
                  <a:pt x="10177271" y="0"/>
                </a:lnTo>
                <a:lnTo>
                  <a:pt x="0" y="0"/>
                </a:lnTo>
                <a:lnTo>
                  <a:pt x="0" y="4936235"/>
                </a:lnTo>
              </a:path>
            </a:pathLst>
          </a:custGeom>
          <a:solidFill>
            <a:srgbClr val="FFC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386071" y="3313176"/>
            <a:ext cx="6499859" cy="1569720"/>
          </a:xfrm>
          <a:custGeom>
            <a:avLst/>
            <a:gdLst>
              <a:gd name="connsiteX0" fmla="*/ 0 w 6499859"/>
              <a:gd name="connsiteY0" fmla="*/ 1569720 h 1569720"/>
              <a:gd name="connsiteX1" fmla="*/ 6499859 w 6499859"/>
              <a:gd name="connsiteY1" fmla="*/ 1569720 h 1569720"/>
              <a:gd name="connsiteX2" fmla="*/ 6499859 w 6499859"/>
              <a:gd name="connsiteY2" fmla="*/ 0 h 1569720"/>
              <a:gd name="connsiteX3" fmla="*/ 0 w 6499859"/>
              <a:gd name="connsiteY3" fmla="*/ 0 h 1569720"/>
              <a:gd name="connsiteX4" fmla="*/ 0 w 6499859"/>
              <a:gd name="connsiteY4" fmla="*/ 1569720 h 1569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99859" h="1569720">
                <a:moveTo>
                  <a:pt x="0" y="1569720"/>
                </a:moveTo>
                <a:lnTo>
                  <a:pt x="6499859" y="1569720"/>
                </a:lnTo>
                <a:lnTo>
                  <a:pt x="6499859" y="0"/>
                </a:lnTo>
                <a:lnTo>
                  <a:pt x="0" y="0"/>
                </a:lnTo>
                <a:lnTo>
                  <a:pt x="0" y="1569720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7700" y="6604000"/>
            <a:ext cx="393700" cy="254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79500" y="3848100"/>
            <a:ext cx="32893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添加轴标签和标题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plt.title(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'Length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Width')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plt.xlabel(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'Petal.Length')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79500" y="5270500"/>
            <a:ext cx="63881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4958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plt.ylabel(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'Petal.Width')</a:t>
            </a:r>
          </a:p>
          <a:p>
            <a:pPr>
              <a:lnSpc>
                <a:spcPts val="3400"/>
              </a:lnSpc>
              <a:tabLst>
                <a:tab pos="44958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plt.grid(True,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linestyle='--',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alpha=0.8)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设置网格线</a:t>
            </a:r>
          </a:p>
          <a:p>
            <a:pPr>
              <a:lnSpc>
                <a:spcPts val="3400"/>
              </a:lnSpc>
              <a:tabLst>
                <a:tab pos="4495800" algn="l"/>
              </a:tabLst>
            </a:pP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plt.legend(loc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'lower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right')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添加图例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44958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第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Calibri" pitchFamily="18" charset="0"/>
                <a:cs typeface="Calibri" pitchFamily="18" charset="0"/>
              </a:rPr>
              <a:t>74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FFFFFF"/>
                </a:solidFill>
                <a:latin typeface="微软雅黑" pitchFamily="18" charset="0"/>
                <a:cs typeface="微软雅黑" pitchFamily="18" charset="0"/>
              </a:rPr>
              <a:t>页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12800" y="241300"/>
            <a:ext cx="10204140" cy="36240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66700" algn="l"/>
                <a:tab pos="546100" algn="l"/>
                <a:tab pos="1092200" algn="l"/>
                <a:tab pos="3657600" algn="l"/>
              </a:tabLst>
            </a:pPr>
            <a:r>
              <a:rPr lang="en-US" altLang="zh-CN" dirty="0" smtClean="0"/>
              <a:t>			</a:t>
            </a:r>
            <a:endParaRPr lang="en-US" altLang="zh-CN" sz="2700" dirty="0" smtClean="0">
              <a:solidFill>
                <a:srgbClr val="1E4772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66700" algn="l"/>
                <a:tab pos="546100" algn="l"/>
                <a:tab pos="1092200" algn="l"/>
                <a:tab pos="36576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2.</a:t>
            </a:r>
            <a:r>
              <a:rPr lang="en-US" altLang="zh-CN" sz="2795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绘制散点图，子图</a:t>
            </a:r>
            <a:r>
              <a:rPr lang="en-US" altLang="zh-CN" sz="2795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66700" algn="l"/>
                <a:tab pos="546100" algn="l"/>
                <a:tab pos="1092200" algn="l"/>
                <a:tab pos="36576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plt.subplot(1,2,1)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#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设置子图有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个，即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行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2</a:t>
            </a:r>
            <a:r>
              <a:rPr lang="en-US" altLang="zh-CN" sz="2402" dirty="0" smtClean="0">
                <a:solidFill>
                  <a:srgbClr val="000000"/>
                </a:solidFill>
                <a:latin typeface="微软雅黑" pitchFamily="18" charset="0"/>
                <a:cs typeface="微软雅黑" pitchFamily="18" charset="0"/>
              </a:rPr>
              <a:t>列，先画左边的第一个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66700" algn="l"/>
                <a:tab pos="546100" algn="l"/>
                <a:tab pos="1092200" algn="l"/>
                <a:tab pos="3657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range(len(Species)):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66700" algn="l"/>
                <a:tab pos="546100" algn="l"/>
                <a:tab pos="1092200" algn="l"/>
                <a:tab pos="3657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plt.scatter(iris.loc[iris.Species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Species[i],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'Petal.Length'],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iris.loc[iris.Species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66700" algn="l"/>
                <a:tab pos="546100" algn="l"/>
                <a:tab pos="1092200" algn="l"/>
                <a:tab pos="36576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Species[i],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'Petal.Width'],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35,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colors[i],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label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Species[i])</a:t>
            </a:r>
          </a:p>
          <a:p>
            <a:pPr>
              <a:lnSpc>
                <a:spcPts val="3000"/>
              </a:lnSpc>
              <a:tabLst>
                <a:tab pos="266700" algn="l"/>
                <a:tab pos="546100" algn="l"/>
                <a:tab pos="1092200" algn="l"/>
                <a:tab pos="36576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plt.scatter(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470400" y="3810000"/>
            <a:ext cx="62357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iris.loc[iris.Species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“Iris-Setosa”,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'Petal.Length’],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iris.loc[iris.Species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“Iris-Setosa”,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'Petal.Width'],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35,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colors[0],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label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Species[0])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193</Words>
  <Application>Microsoft Office PowerPoint</Application>
  <PresentationFormat>宽屏</PresentationFormat>
  <Paragraphs>160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微软雅黑</vt:lpstr>
      <vt:lpstr>Arial</vt:lpstr>
      <vt:lpstr>Calibri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蔡 瑞</cp:lastModifiedBy>
  <cp:revision>21</cp:revision>
  <dcterms:created xsi:type="dcterms:W3CDTF">2006-08-16T00:00:00Z</dcterms:created>
  <dcterms:modified xsi:type="dcterms:W3CDTF">2019-09-25T07:07:24Z</dcterms:modified>
</cp:coreProperties>
</file>